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A7C322-A3AA-4768-B13D-C71CB24D75AE}" type="datetimeFigureOut">
              <a:rPr lang="en-US" smtClean="0"/>
              <a:t>4/9/2020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A7C322-A3AA-4768-B13D-C71CB24D75AE}" type="datetimeFigureOut">
              <a:rPr lang="en-US" smtClean="0"/>
              <a:t>4/9/2020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A7C322-A3AA-4768-B13D-C71CB24D75AE}" type="datetimeFigureOut">
              <a:rPr lang="en-US" smtClean="0"/>
              <a:t>4/9/2020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FA7C322-A3AA-4768-B13D-C71CB24D75AE}" type="datetimeFigureOut">
              <a:rPr lang="en-US" smtClean="0"/>
              <a:t>4/9/2020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FA7C322-A3AA-4768-B13D-C71CB24D75AE}" type="datetimeFigureOut">
              <a:rPr lang="en-US" smtClean="0"/>
              <a:t>4/9/2020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FA7C322-A3AA-4768-B13D-C71CB24D75AE}" type="datetimeFigureOut">
              <a:rPr lang="en-US" smtClean="0"/>
              <a:t>4/9/2020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7C322-A3AA-4768-B13D-C71CB24D75AE}" type="datetimeFigureOut">
              <a:rPr lang="en-US" smtClean="0"/>
              <a:t>4/9/2020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A7C322-A3AA-4768-B13D-C71CB24D75AE}" type="datetimeFigureOut">
              <a:rPr lang="en-US" smtClean="0"/>
              <a:t>4/9/2020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A7C322-A3AA-4768-B13D-C71CB24D75AE}" type="datetimeFigureOut">
              <a:rPr lang="en-US" smtClean="0"/>
              <a:t>4/9/2020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A7C322-A3AA-4768-B13D-C71CB24D75AE}" type="datetimeFigureOut">
              <a:rPr lang="en-US" smtClean="0"/>
              <a:t>4/9/2020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A7C322-A3AA-4768-B13D-C71CB24D75AE}" type="datetimeFigureOut">
              <a:rPr lang="en-US" smtClean="0"/>
              <a:t>4/9/2020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699158-9A01-4601-A8A1-11DAD903DBA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7C322-A3AA-4768-B13D-C71CB24D75AE}" type="datetimeFigureOut">
              <a:rPr lang="en-US" smtClean="0"/>
              <a:t>4/9/2020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699158-9A01-4601-A8A1-11DAD903DBA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Computation of Total Income of Individuals</a:t>
            </a:r>
            <a:endParaRPr lang="en-GB"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500034" y="1857364"/>
            <a:ext cx="8229600" cy="4525963"/>
          </a:xfrm>
        </p:spPr>
        <p:txBody>
          <a:bodyPr>
            <a:normAutofit/>
          </a:bodyPr>
          <a:lstStyle/>
          <a:p>
            <a:pPr algn="r">
              <a:buNone/>
            </a:pPr>
            <a:endParaRPr lang="en-GB" dirty="0" smtClean="0"/>
          </a:p>
          <a:p>
            <a:pPr algn="r">
              <a:buNone/>
            </a:pPr>
            <a:endParaRPr lang="en-GB" dirty="0"/>
          </a:p>
          <a:p>
            <a:pPr algn="r">
              <a:buNone/>
            </a:pPr>
            <a:endParaRPr lang="en-GB" dirty="0" smtClean="0"/>
          </a:p>
          <a:p>
            <a:pPr algn="r">
              <a:buNone/>
            </a:pPr>
            <a:r>
              <a:rPr lang="en-GB" sz="3600" dirty="0" smtClean="0">
                <a:solidFill>
                  <a:srgbClr val="7030A0"/>
                </a:solidFill>
                <a:latin typeface="Times New Roman" pitchFamily="18" charset="0"/>
                <a:cs typeface="Times New Roman" pitchFamily="18" charset="0"/>
              </a:rPr>
              <a:t>Dr </a:t>
            </a:r>
            <a:r>
              <a:rPr lang="en-GB" sz="3600" dirty="0" err="1" smtClean="0">
                <a:solidFill>
                  <a:srgbClr val="7030A0"/>
                </a:solidFill>
                <a:latin typeface="Times New Roman" pitchFamily="18" charset="0"/>
                <a:cs typeface="Times New Roman" pitchFamily="18" charset="0"/>
              </a:rPr>
              <a:t>Parmila</a:t>
            </a:r>
            <a:endParaRPr lang="en-GB" sz="3600" dirty="0" smtClean="0">
              <a:solidFill>
                <a:srgbClr val="7030A0"/>
              </a:solidFill>
              <a:latin typeface="Times New Roman" pitchFamily="18" charset="0"/>
              <a:cs typeface="Times New Roman" pitchFamily="18" charset="0"/>
            </a:endParaRPr>
          </a:p>
          <a:p>
            <a:pPr algn="r">
              <a:buNone/>
            </a:pPr>
            <a:r>
              <a:rPr lang="en-GB" sz="3600" dirty="0" smtClean="0">
                <a:solidFill>
                  <a:srgbClr val="7030A0"/>
                </a:solidFill>
                <a:latin typeface="Times New Roman" pitchFamily="18" charset="0"/>
                <a:cs typeface="Times New Roman" pitchFamily="18" charset="0"/>
              </a:rPr>
              <a:t>Assistant Professor of Commerce</a:t>
            </a:r>
          </a:p>
          <a:p>
            <a:pPr algn="r">
              <a:buNone/>
            </a:pPr>
            <a:r>
              <a:rPr lang="en-GB" sz="3600" dirty="0" err="1" smtClean="0">
                <a:solidFill>
                  <a:srgbClr val="7030A0"/>
                </a:solidFill>
                <a:latin typeface="Times New Roman" pitchFamily="18" charset="0"/>
                <a:cs typeface="Times New Roman" pitchFamily="18" charset="0"/>
              </a:rPr>
              <a:t>Kanya</a:t>
            </a:r>
            <a:r>
              <a:rPr lang="en-GB" sz="3600" dirty="0" smtClean="0">
                <a:solidFill>
                  <a:srgbClr val="7030A0"/>
                </a:solidFill>
                <a:latin typeface="Times New Roman" pitchFamily="18" charset="0"/>
                <a:cs typeface="Times New Roman" pitchFamily="18" charset="0"/>
              </a:rPr>
              <a:t> </a:t>
            </a:r>
            <a:r>
              <a:rPr lang="en-GB" sz="3600" dirty="0" err="1" smtClean="0">
                <a:solidFill>
                  <a:srgbClr val="7030A0"/>
                </a:solidFill>
                <a:latin typeface="Times New Roman" pitchFamily="18" charset="0"/>
                <a:cs typeface="Times New Roman" pitchFamily="18" charset="0"/>
              </a:rPr>
              <a:t>Mahavidyalaya</a:t>
            </a:r>
            <a:r>
              <a:rPr lang="en-GB" sz="3600" dirty="0" smtClean="0">
                <a:solidFill>
                  <a:srgbClr val="7030A0"/>
                </a:solidFill>
                <a:latin typeface="Times New Roman" pitchFamily="18" charset="0"/>
                <a:cs typeface="Times New Roman" pitchFamily="18" charset="0"/>
              </a:rPr>
              <a:t> </a:t>
            </a:r>
            <a:r>
              <a:rPr lang="en-GB" sz="3600" dirty="0" err="1" smtClean="0">
                <a:solidFill>
                  <a:srgbClr val="7030A0"/>
                </a:solidFill>
                <a:latin typeface="Times New Roman" pitchFamily="18" charset="0"/>
                <a:cs typeface="Times New Roman" pitchFamily="18" charset="0"/>
              </a:rPr>
              <a:t>Kharkhoda</a:t>
            </a:r>
            <a:endParaRPr lang="en-GB" sz="3600" dirty="0">
              <a:solidFill>
                <a:srgbClr val="7030A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Computation of Total Income of Individuals</a:t>
            </a:r>
            <a:endParaRPr lang="en-GB"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500034" y="1857364"/>
            <a:ext cx="8229600" cy="4525963"/>
          </a:xfrm>
        </p:spPr>
        <p:txBody>
          <a:bodyPr>
            <a:normAutofit fontScale="92500" lnSpcReduction="10000"/>
          </a:bodyPr>
          <a:lstStyle/>
          <a:p>
            <a:pPr>
              <a:buNone/>
            </a:pPr>
            <a:r>
              <a:rPr lang="en-GB" dirty="0" smtClean="0">
                <a:effectLst>
                  <a:outerShdw blurRad="38100" dist="38100" dir="2700000" algn="tl">
                    <a:srgbClr val="000000">
                      <a:alpha val="43137"/>
                    </a:srgbClr>
                  </a:outerShdw>
                </a:effectLst>
                <a:latin typeface="Times New Roman" pitchFamily="18" charset="0"/>
                <a:cs typeface="Times New Roman" pitchFamily="18" charset="0"/>
              </a:rPr>
              <a:t>Under the Income Tax Assesses are of the following types:</a:t>
            </a:r>
          </a:p>
          <a:p>
            <a:pPr marL="514350" indent="-514350">
              <a:buFont typeface="Wingdings" pitchFamily="2" charset="2"/>
              <a:buChar char="q"/>
            </a:pPr>
            <a:r>
              <a:rPr lang="en-GB" dirty="0" smtClean="0">
                <a:latin typeface="Times New Roman" pitchFamily="18" charset="0"/>
                <a:cs typeface="Times New Roman" pitchFamily="18" charset="0"/>
              </a:rPr>
              <a:t>Individual,</a:t>
            </a:r>
          </a:p>
          <a:p>
            <a:pPr marL="514350" indent="-514350">
              <a:buFont typeface="Wingdings" pitchFamily="2" charset="2"/>
              <a:buChar char="q"/>
            </a:pPr>
            <a:r>
              <a:rPr lang="en-GB" dirty="0" smtClean="0">
                <a:latin typeface="Times New Roman" pitchFamily="18" charset="0"/>
                <a:cs typeface="Times New Roman" pitchFamily="18" charset="0"/>
              </a:rPr>
              <a:t>Hindu undivided family,</a:t>
            </a:r>
          </a:p>
          <a:p>
            <a:pPr marL="514350" indent="-514350">
              <a:buFont typeface="Wingdings" pitchFamily="2" charset="2"/>
              <a:buChar char="q"/>
            </a:pPr>
            <a:r>
              <a:rPr lang="en-GB" dirty="0" smtClean="0">
                <a:latin typeface="Times New Roman" pitchFamily="18" charset="0"/>
                <a:cs typeface="Times New Roman" pitchFamily="18" charset="0"/>
              </a:rPr>
              <a:t>Firm,</a:t>
            </a:r>
          </a:p>
          <a:p>
            <a:pPr marL="514350" indent="-514350">
              <a:buFont typeface="Wingdings" pitchFamily="2" charset="2"/>
              <a:buChar char="q"/>
            </a:pPr>
            <a:r>
              <a:rPr lang="en-GB" dirty="0" smtClean="0">
                <a:latin typeface="Times New Roman" pitchFamily="18" charset="0"/>
                <a:cs typeface="Times New Roman" pitchFamily="18" charset="0"/>
              </a:rPr>
              <a:t>Association of Person or Body of individuals,</a:t>
            </a:r>
          </a:p>
          <a:p>
            <a:pPr marL="514350" indent="-514350">
              <a:buFont typeface="Wingdings" pitchFamily="2" charset="2"/>
              <a:buChar char="q"/>
            </a:pPr>
            <a:r>
              <a:rPr lang="en-GB" dirty="0" smtClean="0">
                <a:latin typeface="Times New Roman" pitchFamily="18" charset="0"/>
                <a:cs typeface="Times New Roman" pitchFamily="18" charset="0"/>
              </a:rPr>
              <a:t>Company,</a:t>
            </a:r>
          </a:p>
          <a:p>
            <a:pPr marL="514350" indent="-514350">
              <a:buFont typeface="Wingdings" pitchFamily="2" charset="2"/>
              <a:buChar char="q"/>
            </a:pPr>
            <a:r>
              <a:rPr lang="en-GB" dirty="0" smtClean="0">
                <a:latin typeface="Times New Roman" pitchFamily="18" charset="0"/>
                <a:cs typeface="Times New Roman" pitchFamily="18" charset="0"/>
              </a:rPr>
              <a:t>Local authority, and</a:t>
            </a:r>
          </a:p>
          <a:p>
            <a:pPr marL="514350" indent="-514350">
              <a:buFont typeface="Wingdings" pitchFamily="2" charset="2"/>
              <a:buChar char="q"/>
            </a:pPr>
            <a:r>
              <a:rPr lang="en-GB" dirty="0" smtClean="0">
                <a:latin typeface="Times New Roman" pitchFamily="18" charset="0"/>
                <a:cs typeface="Times New Roman" pitchFamily="18" charset="0"/>
              </a:rPr>
              <a:t>Artificial juridical person</a:t>
            </a:r>
          </a:p>
          <a:p>
            <a:pPr>
              <a:buNone/>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857232"/>
          </a:xfrm>
        </p:spPr>
        <p:txBody>
          <a:bodyPr>
            <a:noAutofit/>
          </a:bodyPr>
          <a:lstStyle/>
          <a:p>
            <a:r>
              <a:rPr lang="en-GB" sz="5400" dirty="0" smtClean="0">
                <a:solidFill>
                  <a:srgbClr val="7030A0"/>
                </a:solidFill>
                <a:effectLst>
                  <a:outerShdw blurRad="38100" dist="38100" dir="2700000" algn="tl">
                    <a:srgbClr val="000000">
                      <a:alpha val="43137"/>
                    </a:srgbClr>
                  </a:outerShdw>
                </a:effectLst>
              </a:rPr>
              <a:t>Individuals</a:t>
            </a:r>
            <a:endParaRPr lang="en-GB" sz="5400" dirty="0">
              <a:solidFill>
                <a:srgbClr val="7030A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85720" y="785794"/>
            <a:ext cx="8643998" cy="5857916"/>
          </a:xfrm>
        </p:spPr>
        <p:txBody>
          <a:bodyPr>
            <a:normAutofit fontScale="92500" lnSpcReduction="10000"/>
          </a:bodyPr>
          <a:lstStyle/>
          <a:p>
            <a:pPr algn="just">
              <a:buNone/>
            </a:pPr>
            <a:r>
              <a:rPr lang="en-GB" dirty="0" smtClean="0"/>
              <a:t>    </a:t>
            </a:r>
            <a:r>
              <a:rPr lang="en-GB" sz="2800" dirty="0" smtClean="0">
                <a:latin typeface="Times New Roman" pitchFamily="18" charset="0"/>
                <a:cs typeface="Times New Roman" pitchFamily="18" charset="0"/>
              </a:rPr>
              <a:t>An individual means a women, a man, minor child or any human being. An individual has to pay Income Tax on his total income at a graded scale of tax rates ruling during the concerned assessment year. In addition to his own income under different heads, an individual may also get a share of income from his membership in the </a:t>
            </a:r>
            <a:r>
              <a:rPr lang="en-GB" sz="2800" dirty="0" smtClean="0">
                <a:solidFill>
                  <a:srgbClr val="FF0000"/>
                </a:solidFill>
                <a:latin typeface="Times New Roman" pitchFamily="18" charset="0"/>
                <a:cs typeface="Times New Roman" pitchFamily="18" charset="0"/>
              </a:rPr>
              <a:t>following</a:t>
            </a:r>
            <a:r>
              <a:rPr lang="en-GB" sz="2800" dirty="0" smtClean="0">
                <a:latin typeface="Times New Roman" pitchFamily="18" charset="0"/>
                <a:cs typeface="Times New Roman" pitchFamily="18" charset="0"/>
              </a:rPr>
              <a:t> institutions and some income of others are also to be included in his total income. </a:t>
            </a:r>
          </a:p>
          <a:p>
            <a:pPr algn="just">
              <a:buNone/>
            </a:pPr>
            <a:r>
              <a:rPr lang="en-GB" sz="2800" dirty="0" smtClean="0">
                <a:solidFill>
                  <a:srgbClr val="FF0000"/>
                </a:solidFill>
                <a:effectLst>
                  <a:outerShdw blurRad="38100" dist="38100" dir="2700000" algn="tl">
                    <a:srgbClr val="000000">
                      <a:alpha val="43137"/>
                    </a:srgbClr>
                  </a:outerShdw>
                </a:effectLst>
              </a:rPr>
              <a:t>As a Member of HUF			</a:t>
            </a:r>
            <a:r>
              <a:rPr lang="en-GB" sz="2800" dirty="0" smtClean="0">
                <a:solidFill>
                  <a:srgbClr val="FF0000"/>
                </a:solidFill>
                <a:effectLst>
                  <a:outerShdw blurRad="38100" dist="38100" dir="2700000" algn="tl">
                    <a:srgbClr val="000000">
                      <a:alpha val="43137"/>
                    </a:srgbClr>
                  </a:outerShdw>
                </a:effectLst>
              </a:rPr>
              <a:t>As a M</a:t>
            </a:r>
            <a:r>
              <a:rPr lang="en-GB" sz="2800" dirty="0" smtClean="0">
                <a:solidFill>
                  <a:srgbClr val="FF0000"/>
                </a:solidFill>
                <a:effectLst>
                  <a:outerShdw blurRad="38100" dist="38100" dir="2700000" algn="tl">
                    <a:srgbClr val="000000">
                      <a:alpha val="43137"/>
                    </a:srgbClr>
                  </a:outerShdw>
                </a:effectLst>
              </a:rPr>
              <a:t>ember of 				              		an Association of 				             		Persons or Body 					             	of Individuals</a:t>
            </a:r>
          </a:p>
          <a:p>
            <a:pPr algn="just">
              <a:buNone/>
            </a:pPr>
            <a:endParaRPr lang="en-GB" sz="2800" dirty="0" smtClean="0">
              <a:solidFill>
                <a:srgbClr val="FF0000"/>
              </a:solidFill>
              <a:effectLst>
                <a:outerShdw blurRad="38100" dist="38100" dir="2700000" algn="tl">
                  <a:srgbClr val="000000">
                    <a:alpha val="43137"/>
                  </a:srgbClr>
                </a:outerShdw>
              </a:effectLst>
            </a:endParaRPr>
          </a:p>
          <a:p>
            <a:pPr algn="just">
              <a:buNone/>
            </a:pPr>
            <a:r>
              <a:rPr lang="en-GB" sz="2800" dirty="0">
                <a:solidFill>
                  <a:srgbClr val="FF0000"/>
                </a:solidFill>
                <a:effectLst>
                  <a:outerShdw blurRad="38100" dist="38100" dir="2700000" algn="tl">
                    <a:srgbClr val="000000">
                      <a:alpha val="43137"/>
                    </a:srgbClr>
                  </a:outerShdw>
                </a:effectLst>
              </a:rPr>
              <a:t>	</a:t>
            </a:r>
            <a:r>
              <a:rPr lang="en-GB" sz="2800" dirty="0" smtClean="0">
                <a:solidFill>
                  <a:srgbClr val="FF0000"/>
                </a:solidFill>
                <a:effectLst>
                  <a:outerShdw blurRad="38100" dist="38100" dir="2700000" algn="tl">
                    <a:srgbClr val="000000">
                      <a:alpha val="43137"/>
                    </a:srgbClr>
                  </a:outerShdw>
                </a:effectLst>
              </a:rPr>
              <a:t>			As a member of a Company</a:t>
            </a:r>
            <a:endParaRPr lang="en-GB" sz="2800" dirty="0" smtClean="0">
              <a:solidFill>
                <a:srgbClr val="FF0000"/>
              </a:solidFill>
              <a:effectLst>
                <a:outerShdw blurRad="38100" dist="38100" dir="2700000" algn="tl">
                  <a:srgbClr val="000000">
                    <a:alpha val="43137"/>
                  </a:srgbClr>
                </a:outerShdw>
              </a:effectLst>
            </a:endParaRPr>
          </a:p>
          <a:p>
            <a:pPr algn="just">
              <a:buNone/>
            </a:pPr>
            <a:endParaRPr lang="en-GB" sz="2800" dirty="0"/>
          </a:p>
        </p:txBody>
      </p:sp>
      <p:sp>
        <p:nvSpPr>
          <p:cNvPr id="6" name="Left-Right-Up Arrow 5"/>
          <p:cNvSpPr/>
          <p:nvPr/>
        </p:nvSpPr>
        <p:spPr>
          <a:xfrm rot="10800000">
            <a:off x="3786182" y="3571876"/>
            <a:ext cx="2143140" cy="2000264"/>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282" y="142852"/>
            <a:ext cx="8372476" cy="1143000"/>
          </a:xfrm>
        </p:spPr>
        <p:txBody>
          <a:bodyPr>
            <a:noAutofit/>
          </a:bodyPr>
          <a:lstStyle/>
          <a:p>
            <a:r>
              <a:rPr lang="en-GB" sz="32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As a member of an Association  of Persons or Body of Individuals</a:t>
            </a:r>
            <a:endParaRPr lang="en-GB" sz="32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357158" y="1285860"/>
            <a:ext cx="8572560" cy="5000660"/>
          </a:xfrm>
        </p:spPr>
        <p:txBody>
          <a:bodyPr>
            <a:noAutofit/>
          </a:bodyPr>
          <a:lstStyle/>
          <a:p>
            <a:pPr algn="just">
              <a:buNone/>
            </a:pPr>
            <a:r>
              <a:rPr lang="en-GB" sz="2400" dirty="0" smtClean="0">
                <a:latin typeface="Times New Roman" pitchFamily="18" charset="0"/>
                <a:cs typeface="Times New Roman" pitchFamily="18" charset="0"/>
              </a:rPr>
              <a:t>    The income received by its members from the Association of Persons or Body of Individuals shall be dealt with as under:</a:t>
            </a:r>
          </a:p>
          <a:p>
            <a:pPr algn="just">
              <a:buNone/>
            </a:pPr>
            <a:r>
              <a:rPr lang="en-GB" sz="2400" b="1" dirty="0" smtClean="0">
                <a:latin typeface="Times New Roman" pitchFamily="18" charset="0"/>
                <a:cs typeface="Times New Roman" pitchFamily="18" charset="0"/>
              </a:rPr>
              <a:t>(a) </a:t>
            </a:r>
            <a:r>
              <a:rPr lang="en-GB" sz="2400" dirty="0" smtClean="0">
                <a:latin typeface="Times New Roman" pitchFamily="18" charset="0"/>
                <a:cs typeface="Times New Roman" pitchFamily="18" charset="0"/>
              </a:rPr>
              <a:t>Where the Association of Persons or Body of individuals is taxed at the maximum marginal rate or any higher rate, the share of member shall not be included in his total income at all.</a:t>
            </a:r>
          </a:p>
          <a:p>
            <a:pPr algn="just">
              <a:buNone/>
            </a:pPr>
            <a:r>
              <a:rPr lang="en-GB" sz="2400" b="1" dirty="0" smtClean="0">
                <a:latin typeface="Times New Roman" pitchFamily="18" charset="0"/>
                <a:cs typeface="Times New Roman" pitchFamily="18" charset="0"/>
              </a:rPr>
              <a:t>(b) </a:t>
            </a:r>
            <a:r>
              <a:rPr lang="en-GB" sz="2400" dirty="0" smtClean="0">
                <a:latin typeface="Times New Roman" pitchFamily="18" charset="0"/>
                <a:cs typeface="Times New Roman" pitchFamily="18" charset="0"/>
              </a:rPr>
              <a:t>Where no income tax is chargeable on the total income of the Association or Body, the share of a member in that shall be chargeable to tax as part of his total income.</a:t>
            </a:r>
          </a:p>
          <a:p>
            <a:pPr algn="just">
              <a:buNone/>
            </a:pPr>
            <a:r>
              <a:rPr lang="en-GB" sz="2400" b="1" dirty="0" smtClean="0">
                <a:latin typeface="Times New Roman" pitchFamily="18" charset="0"/>
                <a:cs typeface="Times New Roman" pitchFamily="18" charset="0"/>
              </a:rPr>
              <a:t>(c) </a:t>
            </a:r>
            <a:r>
              <a:rPr lang="en-GB" sz="2400" dirty="0" smtClean="0">
                <a:latin typeface="Times New Roman" pitchFamily="18" charset="0"/>
                <a:cs typeface="Times New Roman" pitchFamily="18" charset="0"/>
              </a:rPr>
              <a:t>Where tax has been paid by the Association or Body at normal rates , income tax shall not be payable in respect of such share although it shall form part of total income of the member. It means on such share income tax rebate shall be allowed at an average rate of tax.</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857232"/>
          </a:xfrm>
        </p:spPr>
        <p:txBody>
          <a:bodyPr>
            <a:noAutofit/>
          </a:bodyPr>
          <a:lstStyle/>
          <a:p>
            <a:r>
              <a:rPr lang="en-GB" sz="40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Procedure for Computing Total Income</a:t>
            </a:r>
            <a:endParaRPr lang="en-GB" sz="40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500034" y="785794"/>
            <a:ext cx="8643966" cy="5857916"/>
          </a:xfrm>
        </p:spPr>
        <p:txBody>
          <a:bodyPr>
            <a:normAutofit/>
          </a:bodyPr>
          <a:lstStyle/>
          <a:p>
            <a:pPr algn="just"/>
            <a:r>
              <a:rPr lang="en-GB" sz="2800" dirty="0" smtClean="0"/>
              <a:t>First of all ascertain the various incomes which are to be included in total income on the basis of residence.</a:t>
            </a:r>
          </a:p>
          <a:p>
            <a:pPr algn="just"/>
            <a:r>
              <a:rPr lang="en-GB" sz="2800" dirty="0" smtClean="0"/>
              <a:t>These incomes will be computed ac cording to the various sections of the Act under the heads.</a:t>
            </a:r>
          </a:p>
          <a:p>
            <a:pPr algn="just"/>
            <a:r>
              <a:rPr lang="en-GB" sz="2800" dirty="0" smtClean="0"/>
              <a:t>Then the effect will be given to the unabsorbed losses and allowances brought forward from earlier years.</a:t>
            </a:r>
          </a:p>
          <a:p>
            <a:pPr algn="just"/>
            <a:r>
              <a:rPr lang="en-GB" sz="2800" dirty="0" smtClean="0"/>
              <a:t>From the Gross Total Income deductions allowed under sections 80 C to 80 U will be deducted.</a:t>
            </a:r>
          </a:p>
          <a:p>
            <a:pPr algn="just"/>
            <a:r>
              <a:rPr lang="en-GB" sz="2800" dirty="0" smtClean="0"/>
              <a:t>The balance will be the total income. This will be rounded off to the nearest multiple of ten rupees.</a:t>
            </a:r>
          </a:p>
          <a:p>
            <a:pPr algn="r">
              <a:buNone/>
            </a:pPr>
            <a:r>
              <a:rPr lang="en-GB" sz="2800" dirty="0"/>
              <a:t>	</a:t>
            </a:r>
            <a:r>
              <a:rPr lang="en-GB" sz="2800" dirty="0" smtClean="0"/>
              <a:t>				</a:t>
            </a:r>
            <a:r>
              <a:rPr lang="en-GB" sz="2800" dirty="0" smtClean="0">
                <a:solidFill>
                  <a:srgbClr val="0070C0"/>
                </a:solidFill>
              </a:rPr>
              <a:t>(Section 288A)</a:t>
            </a:r>
            <a:endParaRPr lang="en-GB" sz="2800" dirty="0">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282" y="0"/>
            <a:ext cx="8929718" cy="642918"/>
          </a:xfrm>
        </p:spPr>
        <p:txBody>
          <a:bodyPr>
            <a:noAutofit/>
          </a:bodyPr>
          <a:lstStyle/>
          <a:p>
            <a:r>
              <a:rPr lang="en-GB" sz="24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Chart Showing Computation of Total Income of an Individual</a:t>
            </a:r>
            <a:endParaRPr lang="en-GB" sz="24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214282" y="571480"/>
            <a:ext cx="8715436" cy="6286520"/>
          </a:xfrm>
        </p:spPr>
        <p:txBody>
          <a:bodyPr>
            <a:noAutofit/>
          </a:bodyPr>
          <a:lstStyle/>
          <a:p>
            <a:pPr algn="just">
              <a:buNone/>
            </a:pPr>
            <a:r>
              <a:rPr lang="en-GB" sz="1800" dirty="0" smtClean="0">
                <a:latin typeface="Times New Roman" pitchFamily="18" charset="0"/>
                <a:cs typeface="Times New Roman" pitchFamily="18" charset="0"/>
              </a:rPr>
              <a:t>Income as computed under the following heads after set-off of losses:</a:t>
            </a:r>
          </a:p>
          <a:p>
            <a:pPr algn="just"/>
            <a:r>
              <a:rPr lang="en-GB" sz="1800" dirty="0" smtClean="0">
                <a:solidFill>
                  <a:srgbClr val="0070C0"/>
                </a:solidFill>
                <a:latin typeface="Times New Roman" pitchFamily="18" charset="0"/>
                <a:cs typeface="Times New Roman" pitchFamily="18" charset="0"/>
              </a:rPr>
              <a:t>Income from Salaries						------</a:t>
            </a:r>
          </a:p>
          <a:p>
            <a:pPr algn="just"/>
            <a:r>
              <a:rPr lang="en-GB" sz="1800" dirty="0" smtClean="0">
                <a:solidFill>
                  <a:srgbClr val="0070C0"/>
                </a:solidFill>
                <a:latin typeface="Times New Roman" pitchFamily="18" charset="0"/>
                <a:cs typeface="Times New Roman" pitchFamily="18" charset="0"/>
              </a:rPr>
              <a:t>Income from House Property					------</a:t>
            </a:r>
          </a:p>
          <a:p>
            <a:pPr algn="just"/>
            <a:r>
              <a:rPr lang="en-GB" sz="1800" dirty="0" smtClean="0">
                <a:solidFill>
                  <a:srgbClr val="0070C0"/>
                </a:solidFill>
                <a:latin typeface="Times New Roman" pitchFamily="18" charset="0"/>
                <a:cs typeface="Times New Roman" pitchFamily="18" charset="0"/>
              </a:rPr>
              <a:t>Profits and Gains of Business or</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Profession							------</a:t>
            </a:r>
          </a:p>
          <a:p>
            <a:pPr algn="just"/>
            <a:r>
              <a:rPr lang="en-GB" sz="1800" dirty="0" smtClean="0">
                <a:solidFill>
                  <a:srgbClr val="0070C0"/>
                </a:solidFill>
                <a:latin typeface="Times New Roman" pitchFamily="18" charset="0"/>
                <a:cs typeface="Times New Roman" pitchFamily="18" charset="0"/>
              </a:rPr>
              <a:t>Capital Gains:</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Long-term capital gains   		          	   -----</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Short-term capital gains 	                         	   -----		------</a:t>
            </a:r>
          </a:p>
          <a:p>
            <a:pPr algn="just"/>
            <a:r>
              <a:rPr lang="en-GB" sz="1800" dirty="0" smtClean="0">
                <a:solidFill>
                  <a:srgbClr val="0070C0"/>
                </a:solidFill>
                <a:latin typeface="Times New Roman" pitchFamily="18" charset="0"/>
                <a:cs typeface="Times New Roman" pitchFamily="18" charset="0"/>
              </a:rPr>
              <a:t>Income from other Sources:</a:t>
            </a:r>
          </a:p>
          <a:p>
            <a:pPr algn="just">
              <a:buNone/>
            </a:pPr>
            <a:r>
              <a:rPr lang="en-GB" sz="1800" dirty="0" smtClean="0">
                <a:solidFill>
                  <a:srgbClr val="0070C0"/>
                </a:solidFill>
                <a:latin typeface="Times New Roman" pitchFamily="18" charset="0"/>
                <a:cs typeface="Times New Roman" pitchFamily="18" charset="0"/>
              </a:rPr>
              <a:t>         Casual income(e.g., Lottery, Card game,                         ----- </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horse race, betting etc.</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a:t>
            </a:r>
            <a:r>
              <a:rPr lang="en-GB" sz="1800" dirty="0">
                <a:solidFill>
                  <a:srgbClr val="0070C0"/>
                </a:solidFill>
                <a:latin typeface="Times New Roman" pitchFamily="18" charset="0"/>
                <a:cs typeface="Times New Roman" pitchFamily="18" charset="0"/>
              </a:rPr>
              <a:t>O</a:t>
            </a:r>
            <a:r>
              <a:rPr lang="en-GB" sz="1800" dirty="0" smtClean="0">
                <a:solidFill>
                  <a:srgbClr val="0070C0"/>
                </a:solidFill>
                <a:latin typeface="Times New Roman" pitchFamily="18" charset="0"/>
                <a:cs typeface="Times New Roman" pitchFamily="18" charset="0"/>
              </a:rPr>
              <a:t>ther incomes 			                   -----		------</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______		_______</a:t>
            </a:r>
          </a:p>
          <a:p>
            <a:pPr algn="just">
              <a:buNone/>
            </a:pPr>
            <a:r>
              <a:rPr lang="en-GB" sz="1800" dirty="0" smtClean="0">
                <a:solidFill>
                  <a:srgbClr val="0070C0"/>
                </a:solidFill>
                <a:latin typeface="Times New Roman" pitchFamily="18" charset="0"/>
                <a:cs typeface="Times New Roman" pitchFamily="18" charset="0"/>
              </a:rPr>
              <a:t>					Gross Total Income		                 ------</a:t>
            </a:r>
          </a:p>
          <a:p>
            <a:pPr algn="just">
              <a:buNone/>
            </a:pPr>
            <a:r>
              <a:rPr lang="en-GB" sz="1800" dirty="0" smtClean="0">
                <a:solidFill>
                  <a:srgbClr val="0070C0"/>
                </a:solidFill>
                <a:latin typeface="Times New Roman" pitchFamily="18" charset="0"/>
                <a:cs typeface="Times New Roman" pitchFamily="18" charset="0"/>
              </a:rPr>
              <a:t>Less: Deductions under Sections 80 C to 80 U			                 ------</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_______</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Total Income			------</a:t>
            </a:r>
          </a:p>
          <a:p>
            <a:pPr algn="just">
              <a:buNone/>
            </a:pPr>
            <a:r>
              <a:rPr lang="en-GB" sz="1800" dirty="0">
                <a:solidFill>
                  <a:srgbClr val="0070C0"/>
                </a:solidFill>
                <a:latin typeface="Times New Roman" pitchFamily="18" charset="0"/>
                <a:cs typeface="Times New Roman" pitchFamily="18" charset="0"/>
              </a:rPr>
              <a:t>	</a:t>
            </a:r>
            <a:r>
              <a:rPr lang="en-GB" sz="1800" dirty="0" smtClean="0">
                <a:solidFill>
                  <a:srgbClr val="0070C0"/>
                </a:solidFill>
                <a:latin typeface="Times New Roman" pitchFamily="18" charset="0"/>
                <a:cs typeface="Times New Roman" pitchFamily="18" charset="0"/>
              </a:rPr>
              <a:t>								_______</a:t>
            </a:r>
          </a:p>
          <a:p>
            <a:pPr algn="just">
              <a:buNone/>
            </a:pPr>
            <a:r>
              <a:rPr lang="en-GB" sz="1800" dirty="0" smtClean="0">
                <a:solidFill>
                  <a:srgbClr val="0070C0"/>
                </a:solidFill>
                <a:latin typeface="Times New Roman" pitchFamily="18" charset="0"/>
                <a:cs typeface="Times New Roman" pitchFamily="18" charset="0"/>
              </a:rPr>
              <a:t>Rounded off Rs. .................</a:t>
            </a:r>
          </a:p>
          <a:p>
            <a:pPr algn="just">
              <a:buNone/>
            </a:pPr>
            <a:r>
              <a:rPr lang="en-GB" sz="1800" dirty="0">
                <a:solidFill>
                  <a:srgbClr val="0070C0"/>
                </a:solidFill>
                <a:latin typeface="Times New Roman" pitchFamily="18" charset="0"/>
                <a:cs typeface="Times New Roman" pitchFamily="18"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rot="19390579">
            <a:off x="-188388" y="-223402"/>
            <a:ext cx="8715436" cy="6800687"/>
          </a:xfrm>
        </p:spPr>
        <p:txBody>
          <a:bodyPr>
            <a:noAutofit/>
          </a:bodyPr>
          <a:lstStyle/>
          <a:p>
            <a:pPr algn="ctr">
              <a:buNone/>
            </a:pPr>
            <a:endParaRPr lang="en-GB" sz="13800" dirty="0" smtClean="0">
              <a:solidFill>
                <a:srgbClr val="002060"/>
              </a:solidFill>
              <a:latin typeface="Times New Roman" pitchFamily="18" charset="0"/>
              <a:cs typeface="Times New Roman" pitchFamily="18" charset="0"/>
            </a:endParaRPr>
          </a:p>
          <a:p>
            <a:pPr algn="ctr">
              <a:buNone/>
            </a:pPr>
            <a:r>
              <a:rPr lang="en-GB" sz="13800" dirty="0" smtClean="0">
                <a:solidFill>
                  <a:srgbClr val="002060"/>
                </a:solidFill>
                <a:latin typeface="Times New Roman" pitchFamily="18" charset="0"/>
                <a:cs typeface="Times New Roman" pitchFamily="18" charset="0"/>
              </a:rPr>
              <a:t>Thanks </a:t>
            </a:r>
            <a:endParaRPr lang="en-GB" sz="13800" dirty="0">
              <a:solidFill>
                <a:srgbClr val="00206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442</Words>
  <Application>Microsoft Office PowerPoint</Application>
  <PresentationFormat>On-screen Show (4:3)</PresentationFormat>
  <Paragraphs>56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Computation of Total Income of Individuals</vt:lpstr>
      <vt:lpstr>Computation of Total Income of Individuals</vt:lpstr>
      <vt:lpstr>Individuals</vt:lpstr>
      <vt:lpstr>As a member of an Association  of Persons or Body of Individuals</vt:lpstr>
      <vt:lpstr>Procedure for Computing Total Income</vt:lpstr>
      <vt:lpstr>Chart Showing Computation of Total Income of an Individual</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 of Total Income of Individuals</dc:title>
  <dc:creator>test</dc:creator>
  <cp:lastModifiedBy>test</cp:lastModifiedBy>
  <cp:revision>21</cp:revision>
  <dcterms:created xsi:type="dcterms:W3CDTF">2020-04-09T04:46:45Z</dcterms:created>
  <dcterms:modified xsi:type="dcterms:W3CDTF">2020-04-09T07:41:15Z</dcterms:modified>
</cp:coreProperties>
</file>